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71" r:id="rId5"/>
    <p:sldId id="262" r:id="rId6"/>
    <p:sldId id="261" r:id="rId7"/>
    <p:sldId id="272" r:id="rId8"/>
    <p:sldId id="263" r:id="rId9"/>
    <p:sldId id="264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00"/>
    <a:srgbClr val="6C0000"/>
    <a:srgbClr val="CC0000"/>
    <a:srgbClr val="005000"/>
    <a:srgbClr val="007A00"/>
    <a:srgbClr val="194B32"/>
    <a:srgbClr val="006600"/>
    <a:srgbClr val="753805"/>
    <a:srgbClr val="7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132856"/>
            <a:ext cx="8640960" cy="16561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Синичкин 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 ноября</a:t>
            </a:r>
          </a:p>
        </p:txBody>
      </p:sp>
      <p:pic>
        <p:nvPicPr>
          <p:cNvPr id="4" name="Рисунок 3" descr="C:\Documents and Settings\Admin\Рабочий стол\солнышко\0_49ca5_45f7dcdf_X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44016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561662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A0000"/>
                </a:solidFill>
              </a:rPr>
              <a:t>Покормите птиц</a:t>
            </a:r>
          </a:p>
          <a:p>
            <a:r>
              <a:rPr lang="ru-RU" dirty="0"/>
              <a:t> </a:t>
            </a:r>
            <a:r>
              <a:rPr lang="ru-RU" sz="2000" b="1" dirty="0" smtClean="0">
                <a:solidFill>
                  <a:srgbClr val="8A0000"/>
                </a:solidFill>
              </a:rPr>
              <a:t>Покормите </a:t>
            </a:r>
            <a:r>
              <a:rPr lang="ru-RU" sz="2000" b="1" dirty="0">
                <a:solidFill>
                  <a:srgbClr val="8A0000"/>
                </a:solidFill>
              </a:rPr>
              <a:t>птиц зимой!</a:t>
            </a:r>
            <a:br>
              <a:rPr lang="ru-RU" sz="2000" b="1" dirty="0">
                <a:solidFill>
                  <a:srgbClr val="8A0000"/>
                </a:solidFill>
              </a:rPr>
            </a:br>
            <a:r>
              <a:rPr lang="ru-RU" sz="2000" b="1" dirty="0">
                <a:solidFill>
                  <a:srgbClr val="8A0000"/>
                </a:solidFill>
              </a:rPr>
              <a:t>Пусть со всех концов </a:t>
            </a:r>
            <a:br>
              <a:rPr lang="ru-RU" sz="2000" b="1" dirty="0">
                <a:solidFill>
                  <a:srgbClr val="8A0000"/>
                </a:solidFill>
              </a:rPr>
            </a:br>
            <a:r>
              <a:rPr lang="ru-RU" sz="2000" b="1" dirty="0">
                <a:solidFill>
                  <a:srgbClr val="8A0000"/>
                </a:solidFill>
              </a:rPr>
              <a:t>К вам слетятся, как домой стайки на крыльцо.</a:t>
            </a:r>
            <a:br>
              <a:rPr lang="ru-RU" sz="2000" b="1" dirty="0">
                <a:solidFill>
                  <a:srgbClr val="8A0000"/>
                </a:solidFill>
              </a:rPr>
            </a:br>
            <a:r>
              <a:rPr lang="ru-RU" sz="2000" b="1" dirty="0">
                <a:solidFill>
                  <a:srgbClr val="8A0000"/>
                </a:solidFill>
              </a:rPr>
              <a:t>Не богаты их корма: горсть зерна нужна</a:t>
            </a:r>
            <a:br>
              <a:rPr lang="ru-RU" sz="2000" b="1" dirty="0">
                <a:solidFill>
                  <a:srgbClr val="8A0000"/>
                </a:solidFill>
              </a:rPr>
            </a:br>
            <a:r>
              <a:rPr lang="ru-RU" sz="2000" b="1" dirty="0">
                <a:solidFill>
                  <a:srgbClr val="8A0000"/>
                </a:solidFill>
              </a:rPr>
              <a:t>Горсть одна – и не страшна</a:t>
            </a:r>
            <a:br>
              <a:rPr lang="ru-RU" sz="2000" b="1" dirty="0">
                <a:solidFill>
                  <a:srgbClr val="8A0000"/>
                </a:solidFill>
              </a:rPr>
            </a:br>
            <a:r>
              <a:rPr lang="ru-RU" sz="2000" b="1" dirty="0">
                <a:solidFill>
                  <a:srgbClr val="8A0000"/>
                </a:solidFill>
              </a:rPr>
              <a:t>Будет им зима.</a:t>
            </a:r>
            <a:br>
              <a:rPr lang="ru-RU" sz="2000" b="1" dirty="0">
                <a:solidFill>
                  <a:srgbClr val="8A0000"/>
                </a:solidFill>
              </a:rPr>
            </a:br>
            <a:r>
              <a:rPr lang="ru-RU" sz="2000" b="1" dirty="0">
                <a:solidFill>
                  <a:srgbClr val="8A0000"/>
                </a:solidFill>
              </a:rPr>
              <a:t>Сколько гибнет их – не счесть,</a:t>
            </a:r>
            <a:br>
              <a:rPr lang="ru-RU" sz="2000" b="1" dirty="0">
                <a:solidFill>
                  <a:srgbClr val="8A0000"/>
                </a:solidFill>
              </a:rPr>
            </a:br>
            <a:r>
              <a:rPr lang="ru-RU" sz="2000" b="1" dirty="0">
                <a:solidFill>
                  <a:srgbClr val="8A0000"/>
                </a:solidFill>
              </a:rPr>
              <a:t>Видеть тяжело,</a:t>
            </a:r>
            <a:br>
              <a:rPr lang="ru-RU" sz="2000" b="1" dirty="0">
                <a:solidFill>
                  <a:srgbClr val="8A0000"/>
                </a:solidFill>
              </a:rPr>
            </a:br>
            <a:r>
              <a:rPr lang="ru-RU" sz="2000" b="1" dirty="0">
                <a:solidFill>
                  <a:srgbClr val="8A0000"/>
                </a:solidFill>
              </a:rPr>
              <a:t>А ведь в нашем сердце есть</a:t>
            </a:r>
            <a:br>
              <a:rPr lang="ru-RU" sz="2000" b="1" dirty="0">
                <a:solidFill>
                  <a:srgbClr val="8A0000"/>
                </a:solidFill>
              </a:rPr>
            </a:br>
            <a:r>
              <a:rPr lang="ru-RU" sz="2000" b="1" dirty="0">
                <a:solidFill>
                  <a:srgbClr val="8A0000"/>
                </a:solidFill>
              </a:rPr>
              <a:t>И для птиц тепло.</a:t>
            </a:r>
            <a:br>
              <a:rPr lang="ru-RU" sz="2000" b="1" dirty="0">
                <a:solidFill>
                  <a:srgbClr val="8A0000"/>
                </a:solidFill>
              </a:rPr>
            </a:br>
            <a:r>
              <a:rPr lang="ru-RU" sz="2000" b="1" dirty="0">
                <a:solidFill>
                  <a:srgbClr val="8A0000"/>
                </a:solidFill>
              </a:rPr>
              <a:t>Разве можно забывать -</a:t>
            </a:r>
            <a:endParaRPr lang="ru-RU" sz="2000" b="1" dirty="0" smtClean="0">
              <a:solidFill>
                <a:srgbClr val="8A0000"/>
              </a:solidFill>
            </a:endParaRPr>
          </a:p>
          <a:p>
            <a:r>
              <a:rPr lang="ru-RU" sz="2000" b="1" dirty="0">
                <a:solidFill>
                  <a:srgbClr val="8A0000"/>
                </a:solidFill>
              </a:rPr>
              <a:t>У</a:t>
            </a:r>
            <a:r>
              <a:rPr lang="ru-RU" sz="2000" b="1" dirty="0" smtClean="0">
                <a:solidFill>
                  <a:srgbClr val="8A0000"/>
                </a:solidFill>
              </a:rPr>
              <a:t>лететь могли,</a:t>
            </a:r>
            <a:r>
              <a:rPr lang="ru-RU" sz="2000" b="1" dirty="0">
                <a:solidFill>
                  <a:srgbClr val="8A0000"/>
                </a:solidFill>
              </a:rPr>
              <a:t/>
            </a:r>
            <a:br>
              <a:rPr lang="ru-RU" sz="2000" b="1" dirty="0">
                <a:solidFill>
                  <a:srgbClr val="8A0000"/>
                </a:solidFill>
              </a:rPr>
            </a:br>
            <a:r>
              <a:rPr lang="ru-RU" sz="2000" b="1" dirty="0">
                <a:solidFill>
                  <a:srgbClr val="8A0000"/>
                </a:solidFill>
              </a:rPr>
              <a:t>А остались зимовать заодно с людьми.</a:t>
            </a:r>
            <a:br>
              <a:rPr lang="ru-RU" sz="2000" b="1" dirty="0">
                <a:solidFill>
                  <a:srgbClr val="8A0000"/>
                </a:solidFill>
              </a:rPr>
            </a:br>
            <a:r>
              <a:rPr lang="ru-RU" sz="2000" b="1" dirty="0">
                <a:solidFill>
                  <a:srgbClr val="8A0000"/>
                </a:solidFill>
              </a:rPr>
              <a:t>Приучите птиц в мороз к своему окну,</a:t>
            </a:r>
            <a:br>
              <a:rPr lang="ru-RU" sz="2000" b="1" dirty="0">
                <a:solidFill>
                  <a:srgbClr val="8A0000"/>
                </a:solidFill>
              </a:rPr>
            </a:br>
            <a:r>
              <a:rPr lang="ru-RU" sz="2000" b="1" dirty="0">
                <a:solidFill>
                  <a:srgbClr val="8A0000"/>
                </a:solidFill>
              </a:rPr>
              <a:t>Чтоб без песен не пришлось </a:t>
            </a:r>
            <a:br>
              <a:rPr lang="ru-RU" sz="2000" b="1" dirty="0">
                <a:solidFill>
                  <a:srgbClr val="8A0000"/>
                </a:solidFill>
              </a:rPr>
            </a:br>
            <a:r>
              <a:rPr lang="ru-RU" sz="2000" b="1" dirty="0">
                <a:solidFill>
                  <a:srgbClr val="8A0000"/>
                </a:solidFill>
              </a:rPr>
              <a:t>Нам встречать весну</a:t>
            </a:r>
            <a:r>
              <a:rPr lang="ru-RU" sz="2000" b="1" dirty="0" smtClean="0">
                <a:solidFill>
                  <a:srgbClr val="8A0000"/>
                </a:solidFill>
              </a:rPr>
              <a:t>.</a:t>
            </a:r>
            <a:r>
              <a:rPr lang="ru-RU" dirty="0"/>
              <a:t>  </a:t>
            </a:r>
            <a:endParaRPr lang="ru-RU" dirty="0" smtClean="0"/>
          </a:p>
          <a:p>
            <a:r>
              <a:rPr lang="ru-RU" i="1" dirty="0" smtClean="0">
                <a:solidFill>
                  <a:srgbClr val="8A0000"/>
                </a:solidFill>
              </a:rPr>
              <a:t>                                     Александр </a:t>
            </a:r>
            <a:r>
              <a:rPr lang="ru-RU" i="1" dirty="0">
                <a:solidFill>
                  <a:srgbClr val="8A0000"/>
                </a:solidFill>
              </a:rPr>
              <a:t>Яшин</a:t>
            </a:r>
          </a:p>
          <a:p>
            <a:endParaRPr lang="ru-RU" dirty="0">
              <a:effectLst/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060848"/>
            <a:ext cx="3988107" cy="335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01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28498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err="1">
                <a:solidFill>
                  <a:srgbClr val="8A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Спинкою</a:t>
            </a:r>
            <a:r>
              <a:rPr lang="ru-RU" sz="2800" b="1" i="1" dirty="0">
                <a:solidFill>
                  <a:srgbClr val="8A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зеленовата,</a:t>
            </a:r>
            <a:endParaRPr lang="ru-RU" sz="2800" b="1" i="1" dirty="0">
              <a:solidFill>
                <a:srgbClr val="8A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8A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Брюшком желтовата.</a:t>
            </a:r>
            <a:endParaRPr lang="ru-RU" sz="2800" b="1" i="1" dirty="0">
              <a:solidFill>
                <a:srgbClr val="8A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8A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Черненькая шапочка</a:t>
            </a:r>
            <a:endParaRPr lang="ru-RU" sz="2800" b="1" i="1" dirty="0">
              <a:solidFill>
                <a:srgbClr val="8A000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>
                <a:solidFill>
                  <a:srgbClr val="8A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полоска </a:t>
            </a:r>
            <a:r>
              <a:rPr lang="ru-RU" sz="2800" b="1" i="1" dirty="0" smtClean="0">
                <a:solidFill>
                  <a:srgbClr val="8A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шарфика</a:t>
            </a:r>
            <a:endParaRPr lang="ru-RU" sz="2800" b="1" i="1" dirty="0">
              <a:solidFill>
                <a:srgbClr val="8A0000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8640"/>
            <a:ext cx="439103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Вот </a:t>
            </a:r>
            <a:r>
              <a:rPr lang="ru-RU" sz="2400" b="1" dirty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отшумела золотая осень, поредели кроны деревьев, избавились от своего пестрого наряда. Окружил листопадом сентябрь, отшумел дождями октябрь, встретил нас первыми морозами ноябрь. </a:t>
            </a:r>
            <a:endParaRPr lang="ru-RU" sz="2400" b="1" dirty="0" smtClean="0">
              <a:solidFill>
                <a:srgbClr val="8A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вот уже зима спешит к нам с морозами и снегом</a:t>
            </a:r>
            <a:r>
              <a:rPr lang="ru-RU" sz="24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solidFill>
                  <a:srgbClr val="8A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8A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дороге по прямой шла зима с морозами, </a:t>
            </a: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Шла зима с морозами, снег стелила розовый</a:t>
            </a:r>
            <a:r>
              <a:rPr lang="ru-RU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solidFill>
                  <a:srgbClr val="8A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8A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как только, на улице похолодало, многие птички засуетились как будто их кто- то напугал. Да нет, пугать никто не пугал. Вот только дождики да морозы не всем птицам по душе. Пришла пора некоторым из них улетать в теплые края.</a:t>
            </a:r>
            <a:endParaRPr lang="ru-RU" sz="3600" b="1" dirty="0">
              <a:solidFill>
                <a:srgbClr val="8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3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ru-RU" sz="2400" b="1" dirty="0" smtClean="0">
                <a:solidFill>
                  <a:srgbClr val="6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Раньше </a:t>
            </a:r>
            <a:r>
              <a:rPr lang="ru-RU" sz="2400" b="1" dirty="0">
                <a:solidFill>
                  <a:srgbClr val="6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всех от нас улетают стрижи и ласточки, в сентябре отбывают грачи, скворцы, кукушки, а к ноябрю покидают нас все перелетные птицы. </a:t>
            </a:r>
            <a:endParaRPr lang="ru-RU" sz="2400" b="1" dirty="0" smtClean="0">
              <a:solidFill>
                <a:srgbClr val="6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6393" y="2348880"/>
            <a:ext cx="26642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</a:rPr>
              <a:t>Ближе к человеку прилетают птицы, которые остаются зимовать: синицы, щеглы, свиристели, сойки, снегири.</a:t>
            </a:r>
          </a:p>
        </p:txBody>
      </p:sp>
      <p:pic>
        <p:nvPicPr>
          <p:cNvPr id="5" name="Picture 3" descr="C:\Documents and Settings\Administrator\Мои документы\Мои рисунки\п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64197"/>
            <a:ext cx="3621476" cy="3453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160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475252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2400" b="1" dirty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давних пор на Руси 12 ноября отмечался </a:t>
            </a:r>
            <a:r>
              <a:rPr lang="ru-RU" sz="2400" b="1" i="1" dirty="0">
                <a:solidFill>
                  <a:srgbClr val="8A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Синичкин день</a:t>
            </a:r>
            <a:r>
              <a:rPr lang="ru-RU" sz="2400" b="1" i="1" dirty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b="1" dirty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 е., день встречи зимующих птиц. </a:t>
            </a:r>
            <a:endParaRPr lang="ru-RU" sz="2400" b="1" dirty="0" smtClean="0">
              <a:solidFill>
                <a:srgbClr val="8A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</a:p>
          <a:p>
            <a:r>
              <a:rPr lang="ru-RU" sz="2400" b="1" dirty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Люди </a:t>
            </a:r>
            <a:r>
              <a:rPr lang="ru-RU" sz="2400" b="1" dirty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готовили кормушки, читали стихи про птиц, загадывали загадки, играли и просто любовались зимними птахами</a:t>
            </a:r>
            <a:r>
              <a:rPr lang="ru-RU" sz="24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rgbClr val="8A0000"/>
                </a:solidFill>
              </a:rPr>
              <a:t>По </a:t>
            </a:r>
            <a:r>
              <a:rPr lang="ru-RU" sz="2400" b="1" dirty="0">
                <a:solidFill>
                  <a:srgbClr val="8A0000"/>
                </a:solidFill>
              </a:rPr>
              <a:t>инициативе Союза охраны птиц </a:t>
            </a:r>
            <a:r>
              <a:rPr lang="ru-RU" sz="2400" b="1" dirty="0" smtClean="0">
                <a:solidFill>
                  <a:srgbClr val="8A0000"/>
                </a:solidFill>
              </a:rPr>
              <a:t>России, в нашей стране 12 ноября экологический </a:t>
            </a:r>
            <a:r>
              <a:rPr lang="ru-RU" sz="2400" b="1" dirty="0">
                <a:solidFill>
                  <a:srgbClr val="8A0000"/>
                </a:solidFill>
              </a:rPr>
              <a:t>праздник – «Синичкин день». 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412776"/>
            <a:ext cx="411984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2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5"/>
          <p:cNvSpPr>
            <a:spLocks noGrp="1"/>
          </p:cNvSpPr>
          <p:nvPr>
            <p:ph idx="1"/>
          </p:nvPr>
        </p:nvSpPr>
        <p:spPr>
          <a:xfrm>
            <a:off x="179512" y="404664"/>
            <a:ext cx="8136904" cy="424847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r>
              <a:rPr lang="ru-RU" sz="2400" b="1" dirty="0" smtClean="0"/>
              <a:t>          По </a:t>
            </a:r>
            <a:r>
              <a:rPr lang="ru-RU" sz="2400" b="1" dirty="0"/>
              <a:t>народным приметам, именно </a:t>
            </a:r>
            <a:r>
              <a:rPr lang="ru-RU" sz="2400" b="1" dirty="0" smtClean="0"/>
              <a:t>в ноябре, синицы, предчувствуя </a:t>
            </a:r>
            <a:r>
              <a:rPr lang="ru-RU" sz="2400" b="1" dirty="0"/>
              <a:t>скорые холода, перелетали из лесов ближе к человеческому жилью и ждали помощи от людей. </a:t>
            </a:r>
            <a:endParaRPr lang="ru-RU" sz="2400" b="1" dirty="0" smtClean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endParaRPr lang="ru-RU" sz="2400" b="1" dirty="0" smtClean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r>
              <a:rPr lang="ru-RU" sz="2400" b="1" dirty="0" smtClean="0"/>
              <a:t>       Наши </a:t>
            </a:r>
            <a:r>
              <a:rPr lang="ru-RU" sz="2400" b="1" dirty="0"/>
              <a:t>предки замечали: если птицы целыми стайками появлялись у дома, значит, вот-вот грянут морозы. </a:t>
            </a:r>
            <a:endParaRPr lang="ru-RU" sz="2400" b="1" dirty="0" smtClean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endParaRPr lang="ru-RU" sz="2400" b="1" dirty="0" smtClean="0"/>
          </a:p>
          <a:p>
            <a:pPr algn="just"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r>
              <a:rPr lang="ru-RU" sz="2400" b="1" dirty="0" smtClean="0"/>
              <a:t>            А </a:t>
            </a:r>
            <a:r>
              <a:rPr lang="ru-RU" sz="2400" b="1" dirty="0"/>
              <a:t>еще в этот день наши наблюдательные предки предсказывали погоду по особым приметам: если синица свистит – быть ясному дню, если пищит – быть ночному морозу, собирается много синиц на кормушках – к метели и снегопаду</a:t>
            </a:r>
            <a:r>
              <a:rPr lang="ru-RU" sz="2000" b="1" dirty="0"/>
              <a:t>.</a:t>
            </a:r>
          </a:p>
          <a:p>
            <a:pPr algn="ctr">
              <a:spcBef>
                <a:spcPts val="0"/>
              </a:spcBef>
              <a:buClr>
                <a:srgbClr val="6C0000"/>
              </a:buClr>
              <a:buSzPct val="80000"/>
              <a:buNone/>
            </a:pP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87500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476672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именно Синичкин день</a:t>
            </a:r>
            <a:r>
              <a:rPr lang="ru-RU" sz="28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algn="ctr"/>
            <a:endParaRPr lang="ru-RU" sz="2800" b="1" dirty="0" smtClean="0">
              <a:solidFill>
                <a:srgbClr val="8A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Да </a:t>
            </a: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потому что синица – для Руси божья птица. Раньше в старину на неё гадали: бросали крошки хлеба, кусочки сала и наблюдали: если синичка сначала станет клевать сало, то в доме будет вестись живность, если станет клевать крошки </a:t>
            </a:r>
            <a:r>
              <a:rPr lang="ru-RU" sz="28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хлеба, то </a:t>
            </a: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будет в доме достаток</a:t>
            </a:r>
            <a:r>
              <a:rPr lang="ru-RU" sz="28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800" b="1" dirty="0">
                <a:solidFill>
                  <a:srgbClr val="8A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народе говорили «Невелика птичка синичка, а свой праздник знает».</a:t>
            </a:r>
            <a:r>
              <a:rPr lang="ru-RU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332656"/>
            <a:ext cx="1598096" cy="148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1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24544" y="311751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8A0000"/>
                </a:solidFill>
              </a:rPr>
              <a:t>А вы знаете почему эта птичка так называется?</a:t>
            </a:r>
            <a:endParaRPr lang="ru-RU" sz="2800" dirty="0">
              <a:solidFill>
                <a:srgbClr val="8A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15759"/>
            <a:ext cx="37585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A0000"/>
                </a:solidFill>
              </a:rPr>
              <a:t>  Название </a:t>
            </a:r>
            <a:r>
              <a:rPr lang="ru-RU" sz="2400" b="1" dirty="0">
                <a:solidFill>
                  <a:srgbClr val="8A0000"/>
                </a:solidFill>
              </a:rPr>
              <a:t>«синица» произошло вовсе не от синего оперения этих птиц, как многие могут подумать. </a:t>
            </a:r>
            <a:r>
              <a:rPr lang="ru-RU" sz="2400" b="1" dirty="0" smtClean="0">
                <a:solidFill>
                  <a:srgbClr val="8A0000"/>
                </a:solidFill>
              </a:rPr>
              <a:t>     Свое </a:t>
            </a:r>
            <a:r>
              <a:rPr lang="ru-RU" sz="2400" b="1" dirty="0">
                <a:solidFill>
                  <a:srgbClr val="8A0000"/>
                </a:solidFill>
              </a:rPr>
              <a:t>имя они получили за звонкие песни, напоминающие перезвон колокольчика: «</a:t>
            </a:r>
            <a:r>
              <a:rPr lang="ru-RU" sz="2400" b="1" dirty="0" err="1">
                <a:solidFill>
                  <a:srgbClr val="8A0000"/>
                </a:solidFill>
              </a:rPr>
              <a:t>Зинь-зинь</a:t>
            </a:r>
            <a:r>
              <a:rPr lang="ru-RU" sz="2400" b="1" dirty="0">
                <a:solidFill>
                  <a:srgbClr val="8A0000"/>
                </a:solidFill>
              </a:rPr>
              <a:t>!».</a:t>
            </a:r>
          </a:p>
        </p:txBody>
      </p:sp>
      <p:pic>
        <p:nvPicPr>
          <p:cNvPr id="5" name="Рисунок 5" descr="0_3dae7_4f8d5d19_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28" y="1287759"/>
            <a:ext cx="4474473" cy="447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0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35292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8A0000"/>
                </a:solidFill>
              </a:rPr>
              <a:t>Интересные факты о </a:t>
            </a:r>
            <a:r>
              <a:rPr lang="ru-RU" sz="3200" b="1" dirty="0" smtClean="0">
                <a:solidFill>
                  <a:srgbClr val="8A0000"/>
                </a:solidFill>
              </a:rPr>
              <a:t>синице</a:t>
            </a:r>
          </a:p>
          <a:p>
            <a:pPr algn="ctr"/>
            <a:endParaRPr lang="ru-RU" sz="3200" b="1" dirty="0">
              <a:solidFill>
                <a:srgbClr val="8A000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за </a:t>
            </a:r>
            <a:r>
              <a:rPr lang="ru-RU" sz="2000" b="1" dirty="0"/>
              <a:t>сутки синица кормит своих птенцов тысячу раз (до</a:t>
            </a:r>
            <a:br>
              <a:rPr lang="ru-RU" sz="2000" b="1" dirty="0"/>
            </a:br>
            <a:r>
              <a:rPr lang="ru-RU" sz="2000" b="1" dirty="0"/>
              <a:t>60 раз в час</a:t>
            </a:r>
            <a:r>
              <a:rPr lang="ru-RU" sz="2000" b="1" dirty="0" smtClean="0"/>
              <a:t>);</a:t>
            </a:r>
            <a:endParaRPr lang="ru-RU" sz="2000" b="1" dirty="0"/>
          </a:p>
          <a:p>
            <a:r>
              <a:rPr lang="ru-RU" sz="2000" b="1" dirty="0"/>
              <a:t>- без дополнительной подкормки человеком из 10 синиц к</a:t>
            </a:r>
            <a:br>
              <a:rPr lang="ru-RU" sz="2000" b="1" dirty="0"/>
            </a:br>
            <a:r>
              <a:rPr lang="ru-RU" sz="2000" b="1" dirty="0"/>
              <a:t>весне выживают только </a:t>
            </a:r>
            <a:r>
              <a:rPr lang="ru-RU" sz="2000" b="1" dirty="0" smtClean="0"/>
              <a:t>две;</a:t>
            </a:r>
            <a:endParaRPr lang="ru-RU" sz="2000" b="1" dirty="0"/>
          </a:p>
          <a:p>
            <a:r>
              <a:rPr lang="ru-RU" sz="2000" b="1" dirty="0"/>
              <a:t>- синица за сутки съедает столько насекомых, сколько</a:t>
            </a:r>
            <a:br>
              <a:rPr lang="ru-RU" sz="2000" b="1" dirty="0"/>
            </a:br>
            <a:r>
              <a:rPr lang="ru-RU" sz="2000" b="1" dirty="0"/>
              <a:t>весит </a:t>
            </a:r>
            <a:r>
              <a:rPr lang="ru-RU" sz="2000" b="1" dirty="0" smtClean="0"/>
              <a:t>сама;</a:t>
            </a:r>
            <a:endParaRPr lang="ru-RU" sz="2000" b="1" dirty="0"/>
          </a:p>
          <a:p>
            <a:r>
              <a:rPr lang="ru-RU" sz="2000" b="1" dirty="0"/>
              <a:t>- зимой основу питания синицы составляют семена и яйца</a:t>
            </a:r>
            <a:br>
              <a:rPr lang="ru-RU" sz="2000" b="1" dirty="0"/>
            </a:br>
            <a:r>
              <a:rPr lang="ru-RU" sz="2000" b="1" dirty="0"/>
              <a:t>бабочек, а весной - семена и </a:t>
            </a:r>
            <a:r>
              <a:rPr lang="ru-RU" sz="2000" b="1" dirty="0" smtClean="0"/>
              <a:t>жуки;</a:t>
            </a:r>
            <a:endParaRPr lang="ru-RU" sz="2000" b="1" dirty="0"/>
          </a:p>
          <a:p>
            <a:r>
              <a:rPr lang="ru-RU" sz="2000" b="1" dirty="0"/>
              <a:t> - лесных </a:t>
            </a:r>
            <a:r>
              <a:rPr lang="ru-RU" sz="2000" b="1" dirty="0" smtClean="0"/>
              <a:t>птиц, в </a:t>
            </a:r>
            <a:r>
              <a:rPr lang="ru-RU" sz="2000" b="1" dirty="0"/>
              <a:t>том числе и синиц, нельзя кормить чёрным хлебом. Охотнее всего синицы берут </a:t>
            </a:r>
            <a:r>
              <a:rPr lang="ru-RU" sz="2000" b="1" dirty="0" smtClean="0"/>
              <a:t>с кормушек семена </a:t>
            </a:r>
            <a:r>
              <a:rPr lang="ru-RU" sz="2000" b="1" dirty="0"/>
              <a:t>подсолнечника, тыквы, зерна гречихи и несолёное сало;</a:t>
            </a:r>
          </a:p>
          <a:p>
            <a:r>
              <a:rPr lang="ru-RU" sz="2000" b="1" dirty="0"/>
              <a:t> - синицы </a:t>
            </a:r>
            <a:r>
              <a:rPr lang="ru-RU" sz="2000" b="1" dirty="0" smtClean="0"/>
              <a:t>- птицы </a:t>
            </a:r>
            <a:r>
              <a:rPr lang="ru-RU" sz="2000" b="1" dirty="0"/>
              <a:t>лесные, они плохо себя чувствуют в </a:t>
            </a:r>
            <a:r>
              <a:rPr lang="ru-RU" sz="2000" b="1" dirty="0" smtClean="0"/>
              <a:t>неволе;</a:t>
            </a:r>
            <a:endParaRPr lang="ru-RU" sz="2000" b="1" dirty="0"/>
          </a:p>
          <a:p>
            <a:r>
              <a:rPr lang="ru-RU" dirty="0"/>
              <a:t> </a:t>
            </a:r>
            <a:endParaRPr lang="ru-RU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1332"/>
            <a:ext cx="1728192" cy="160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675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Синичкин день  12 ноября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Кислякова НМ</cp:lastModifiedBy>
  <cp:revision>43</cp:revision>
  <dcterms:created xsi:type="dcterms:W3CDTF">2014-08-08T16:01:14Z</dcterms:created>
  <dcterms:modified xsi:type="dcterms:W3CDTF">2021-11-09T03:26:31Z</dcterms:modified>
</cp:coreProperties>
</file>